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7" r:id="rId16"/>
    <p:sldId id="278" r:id="rId17"/>
    <p:sldId id="279" r:id="rId18"/>
    <p:sldId id="272" r:id="rId19"/>
    <p:sldId id="273" r:id="rId20"/>
    <p:sldId id="27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64B1AA-BA9A-4E6E-A319-1C07A31F631C}">
  <a:tblStyle styleId="{3A64B1AA-BA9A-4E6E-A319-1C07A31F63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773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4739b500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4739b500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4739b500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4739b500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4739b500e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4739b500e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4739b500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4739b500e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4739b500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4739b500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2146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4739b500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4739b500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28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4739b500e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4739b500e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982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857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46f9d1c1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46f9d1c18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6f9d1c1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6f9d1c1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4739b500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4739b500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4739b500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4739b500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4739b500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4739b500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4739b50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4739b50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4739b500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4739b500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https://medium.com/analytics-vidhya/spotting-defects-deep-metric-learning-solution-for-mvtec-anomaly-detection-dataset-c77691beb1eb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4739b500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4739b500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good bottles</a:t>
            </a:r>
            <a:endParaRPr sz="1000"/>
          </a:p>
        </p:txBody>
      </p:sp>
      <p:sp>
        <p:nvSpPr>
          <p:cNvPr id="56" name="Google Shape;56;p13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not good bottles </a:t>
            </a:r>
            <a:r>
              <a:rPr lang="en" sz="700"/>
              <a:t>(contaminated+broken large+broken small)</a:t>
            </a:r>
            <a:endParaRPr sz="700"/>
          </a:p>
        </p:txBody>
      </p:sp>
      <p:sp>
        <p:nvSpPr>
          <p:cNvPr id="57" name="Google Shape;57;p13"/>
          <p:cNvSpPr/>
          <p:nvPr/>
        </p:nvSpPr>
        <p:spPr>
          <a:xfrm>
            <a:off x="3158263" y="1119925"/>
            <a:ext cx="1423200" cy="94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augmentation: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4 rotations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 flips</a:t>
            </a:r>
            <a:endParaRPr sz="1000"/>
          </a:p>
        </p:txBody>
      </p:sp>
      <p:sp>
        <p:nvSpPr>
          <p:cNvPr id="58" name="Google Shape;58;p13"/>
          <p:cNvSpPr/>
          <p:nvPr/>
        </p:nvSpPr>
        <p:spPr>
          <a:xfrm>
            <a:off x="2303883" y="1490275"/>
            <a:ext cx="6159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4943400" y="1075975"/>
            <a:ext cx="79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744 samples</a:t>
            </a:r>
            <a:endParaRPr sz="1000"/>
          </a:p>
        </p:txBody>
      </p:sp>
      <p:sp>
        <p:nvSpPr>
          <p:cNvPr id="61" name="Google Shape;61;p13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62" name="Google Shape;62;p13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classifier model training</a:t>
            </a:r>
            <a:endParaRPr sz="1200"/>
          </a:p>
        </p:txBody>
      </p:sp>
      <p:sp>
        <p:nvSpPr>
          <p:cNvPr id="63" name="Google Shape;63;p13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67" name="Google Shape;67;p13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68" name="Google Shape;68;p13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69" name="Google Shape;69;p13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70" name="Google Shape;70;p13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71" name="Google Shape;71;p13"/>
          <p:cNvCxnSpPr>
            <a:stCxn id="68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72;p13"/>
          <p:cNvCxnSpPr>
            <a:stCxn id="69" idx="3"/>
          </p:cNvCxnSpPr>
          <p:nvPr/>
        </p:nvCxnSpPr>
        <p:spPr>
          <a:xfrm rot="10800000" flipH="1">
            <a:off x="7126950" y="3246400"/>
            <a:ext cx="5385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73;p13"/>
          <p:cNvCxnSpPr>
            <a:stCxn id="70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" name="Google Shape;74;p13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75" name="Google Shape;75;p13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76" name="Google Shape;76;p13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77" name="Google Shape;77;p13"/>
          <p:cNvCxnSpPr>
            <a:stCxn id="67" idx="3"/>
            <a:endCxn id="68" idx="1"/>
          </p:cNvCxnSpPr>
          <p:nvPr/>
        </p:nvCxnSpPr>
        <p:spPr>
          <a:xfrm rot="10800000" flipH="1">
            <a:off x="5221200" y="2700750"/>
            <a:ext cx="707400" cy="8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p13"/>
          <p:cNvCxnSpPr>
            <a:stCxn id="67" idx="3"/>
            <a:endCxn id="69" idx="1"/>
          </p:cNvCxnSpPr>
          <p:nvPr/>
        </p:nvCxnSpPr>
        <p:spPr>
          <a:xfrm rot="10800000" flipH="1">
            <a:off x="5221200" y="3250650"/>
            <a:ext cx="7074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3"/>
          <p:cNvCxnSpPr>
            <a:stCxn id="67" idx="3"/>
            <a:endCxn id="70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13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…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3158263" y="1119925"/>
            <a:ext cx="1423200" cy="94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augmentation: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4 rotations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 flips</a:t>
            </a:r>
            <a:endParaRPr sz="1000"/>
          </a:p>
        </p:txBody>
      </p:sp>
      <p:sp>
        <p:nvSpPr>
          <p:cNvPr id="244" name="Google Shape;244;p22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4943400" y="1075975"/>
            <a:ext cx="79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744 samples</a:t>
            </a:r>
            <a:endParaRPr sz="1000"/>
          </a:p>
        </p:txBody>
      </p:sp>
      <p:sp>
        <p:nvSpPr>
          <p:cNvPr id="246" name="Google Shape;246;p22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247" name="Google Shape;247;p22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rgbClr val="004C0C">
              <a:alpha val="95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classifier model training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252" name="Google Shape;252;p22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253" name="Google Shape;253;p22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254" name="Google Shape;254;p22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255" name="Google Shape;255;p22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256" name="Google Shape;256;p22"/>
          <p:cNvCxnSpPr>
            <a:stCxn id="253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22"/>
          <p:cNvCxnSpPr>
            <a:stCxn id="254" idx="3"/>
          </p:cNvCxnSpPr>
          <p:nvPr/>
        </p:nvCxnSpPr>
        <p:spPr>
          <a:xfrm rot="10800000" flipH="1">
            <a:off x="7126950" y="3246400"/>
            <a:ext cx="5385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22"/>
          <p:cNvCxnSpPr>
            <a:stCxn id="255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p22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260" name="Google Shape;260;p22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261" name="Google Shape;261;p22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262" name="Google Shape;262;p22"/>
          <p:cNvCxnSpPr>
            <a:stCxn id="252" idx="3"/>
            <a:endCxn id="253" idx="1"/>
          </p:cNvCxnSpPr>
          <p:nvPr/>
        </p:nvCxnSpPr>
        <p:spPr>
          <a:xfrm rot="10800000" flipH="1">
            <a:off x="5221200" y="2700750"/>
            <a:ext cx="707400" cy="8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22"/>
          <p:cNvCxnSpPr>
            <a:stCxn id="252" idx="3"/>
            <a:endCxn id="254" idx="1"/>
          </p:cNvCxnSpPr>
          <p:nvPr/>
        </p:nvCxnSpPr>
        <p:spPr>
          <a:xfrm rot="10800000" flipH="1">
            <a:off x="5221200" y="3250650"/>
            <a:ext cx="7074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22"/>
          <p:cNvCxnSpPr>
            <a:stCxn id="252" idx="3"/>
            <a:endCxn id="255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22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…</a:t>
            </a:r>
            <a:endParaRPr b="1"/>
          </a:p>
        </p:txBody>
      </p:sp>
      <p:sp>
        <p:nvSpPr>
          <p:cNvPr id="266" name="Google Shape;266;p22"/>
          <p:cNvSpPr/>
          <p:nvPr/>
        </p:nvSpPr>
        <p:spPr>
          <a:xfrm>
            <a:off x="3083550" y="556875"/>
            <a:ext cx="4960800" cy="3418200"/>
          </a:xfrm>
          <a:prstGeom prst="wedgeRoundRectCallout">
            <a:avLst>
              <a:gd name="adj1" fmla="val -64225"/>
              <a:gd name="adj2" fmla="val 39508"/>
              <a:gd name="adj3" fmla="val 0"/>
            </a:avLst>
          </a:prstGeom>
          <a:solidFill>
            <a:srgbClr val="004C0C">
              <a:alpha val="95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graphicFrame>
        <p:nvGraphicFramePr>
          <p:cNvPr id="267" name="Google Shape;267;p22"/>
          <p:cNvGraphicFramePr/>
          <p:nvPr/>
        </p:nvGraphicFramePr>
        <p:xfrm>
          <a:off x="3306113" y="1308025"/>
          <a:ext cx="4515675" cy="2115010"/>
        </p:xfrm>
        <a:graphic>
          <a:graphicData uri="http://schemas.openxmlformats.org/drawingml/2006/table">
            <a:tbl>
              <a:tblPr>
                <a:noFill/>
                <a:tableStyleId>{3A64B1AA-BA9A-4E6E-A319-1C07A31F631C}</a:tableStyleId>
              </a:tblPr>
              <a:tblGrid>
                <a:gridCol w="93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error (CrossEnt)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accuracy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comment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VGG16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0.08 / 0.12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98/ 80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preresnet56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0.07 / 0.1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</a:rPr>
                        <a:t>98/ 83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</a:rPr>
                        <a:t>The model works well, although overfits (early stopping)</a:t>
                      </a:r>
                      <a:endParaRPr sz="10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8" name="Google Shape;268;p22"/>
          <p:cNvSpPr/>
          <p:nvPr/>
        </p:nvSpPr>
        <p:spPr>
          <a:xfrm>
            <a:off x="2303883" y="1490275"/>
            <a:ext cx="6159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806275" y="1016125"/>
            <a:ext cx="1259100" cy="4143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120 bottles</a:t>
            </a:r>
            <a:endParaRPr sz="1000"/>
          </a:p>
        </p:txBody>
      </p:sp>
      <p:sp>
        <p:nvSpPr>
          <p:cNvPr id="270" name="Google Shape;270;p22"/>
          <p:cNvSpPr/>
          <p:nvPr/>
        </p:nvSpPr>
        <p:spPr>
          <a:xfrm>
            <a:off x="806275" y="1663025"/>
            <a:ext cx="1259100" cy="7302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120 transistors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5" name="Google Shape;275;p23"/>
          <p:cNvGraphicFramePr/>
          <p:nvPr/>
        </p:nvGraphicFramePr>
        <p:xfrm>
          <a:off x="952500" y="3015850"/>
          <a:ext cx="7239000" cy="1010960"/>
        </p:xfrm>
        <a:graphic>
          <a:graphicData uri="http://schemas.openxmlformats.org/drawingml/2006/table">
            <a:tbl>
              <a:tblPr>
                <a:noFill/>
                <a:tableStyleId>{3A64B1AA-BA9A-4E6E-A319-1C07A31F631C}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In-Sample Data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Out-of-Sample Data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Bottle and Transistors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Zipper and Toothbrush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" name="Google Shape;2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325" y="1454938"/>
            <a:ext cx="1232300" cy="12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325" y="1512700"/>
            <a:ext cx="1116800" cy="11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125" y="1302838"/>
            <a:ext cx="1421026" cy="142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7976" y="1454950"/>
            <a:ext cx="1116800" cy="11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>
            <a:spLocks noGrp="1"/>
          </p:cNvSpPr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 Pipeline:</a:t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40  toothbrush</a:t>
            </a:r>
            <a:endParaRPr sz="1000"/>
          </a:p>
        </p:txBody>
      </p:sp>
      <p:sp>
        <p:nvSpPr>
          <p:cNvPr id="286" name="Google Shape;286;p24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50 zippers</a:t>
            </a:r>
            <a:endParaRPr sz="700"/>
          </a:p>
        </p:txBody>
      </p:sp>
      <p:sp>
        <p:nvSpPr>
          <p:cNvPr id="287" name="Google Shape;287;p24"/>
          <p:cNvSpPr/>
          <p:nvPr/>
        </p:nvSpPr>
        <p:spPr>
          <a:xfrm>
            <a:off x="2303840" y="1490275"/>
            <a:ext cx="34887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"/>
          <p:cNvSpPr txBox="1"/>
          <p:nvPr/>
        </p:nvSpPr>
        <p:spPr>
          <a:xfrm>
            <a:off x="3399000" y="1070300"/>
            <a:ext cx="129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90</a:t>
            </a:r>
            <a:endParaRPr sz="1000"/>
          </a:p>
        </p:txBody>
      </p:sp>
      <p:sp>
        <p:nvSpPr>
          <p:cNvPr id="290" name="Google Shape;290;p24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291" name="Google Shape;291;p24"/>
          <p:cNvSpPr/>
          <p:nvPr/>
        </p:nvSpPr>
        <p:spPr>
          <a:xfrm>
            <a:off x="806275" y="2870100"/>
            <a:ext cx="16158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Trained on Bottle/Transistor</a:t>
            </a:r>
            <a:endParaRPr sz="1200"/>
          </a:p>
        </p:txBody>
      </p:sp>
      <p:sp>
        <p:nvSpPr>
          <p:cNvPr id="292" name="Google Shape;292;p24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181881" y="3465150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4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296" name="Google Shape;296;p24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297" name="Google Shape;297;p24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298" name="Google Shape;298;p24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299" name="Google Shape;299;p24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300" name="Google Shape;300;p24"/>
          <p:cNvCxnSpPr>
            <a:stCxn id="297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24"/>
          <p:cNvCxnSpPr>
            <a:stCxn id="298" idx="3"/>
          </p:cNvCxnSpPr>
          <p:nvPr/>
        </p:nvCxnSpPr>
        <p:spPr>
          <a:xfrm rot="10800000" flipH="1">
            <a:off x="7126950" y="3246400"/>
            <a:ext cx="5385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24"/>
          <p:cNvCxnSpPr>
            <a:stCxn id="299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3" name="Google Shape;303;p24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304" name="Google Shape;304;p24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305" name="Google Shape;305;p24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306" name="Google Shape;306;p24"/>
          <p:cNvCxnSpPr>
            <a:stCxn id="296" idx="3"/>
            <a:endCxn id="297" idx="1"/>
          </p:cNvCxnSpPr>
          <p:nvPr/>
        </p:nvCxnSpPr>
        <p:spPr>
          <a:xfrm rot="10800000" flipH="1">
            <a:off x="5221200" y="2700750"/>
            <a:ext cx="707400" cy="8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24"/>
          <p:cNvCxnSpPr>
            <a:stCxn id="296" idx="3"/>
            <a:endCxn id="298" idx="1"/>
          </p:cNvCxnSpPr>
          <p:nvPr/>
        </p:nvCxnSpPr>
        <p:spPr>
          <a:xfrm rot="10800000" flipH="1">
            <a:off x="5221200" y="3250650"/>
            <a:ext cx="7074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24"/>
          <p:cNvCxnSpPr>
            <a:stCxn id="296" idx="3"/>
            <a:endCxn id="299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" name="Google Shape;309;p24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…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title"/>
          </p:nvPr>
        </p:nvSpPr>
        <p:spPr>
          <a:xfrm>
            <a:off x="1447550" y="798650"/>
            <a:ext cx="683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In-class			   Out-of-class 		</a:t>
            </a:r>
            <a:endParaRPr dirty="0"/>
          </a:p>
        </p:txBody>
      </p:sp>
      <p:pic>
        <p:nvPicPr>
          <p:cNvPr id="315" name="Google Shape;3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88050"/>
            <a:ext cx="40767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54713"/>
            <a:ext cx="41148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/>
        </p:nvSpPr>
        <p:spPr>
          <a:xfrm>
            <a:off x="6384475" y="2506325"/>
            <a:ext cx="242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Binned KL Divergence</a:t>
            </a:r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6995275" y="3191300"/>
            <a:ext cx="10674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chemeClr val="dk1"/>
                </a:solidFill>
                <a:highlight>
                  <a:srgbClr val="FFFFFF"/>
                </a:highlight>
              </a:rPr>
              <a:t>33.7863</a:t>
            </a:r>
            <a:endParaRPr sz="145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23" name="Google Shape;3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5" y="1033675"/>
            <a:ext cx="5441475" cy="3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9C30-D5F2-468C-AC12-44A4E4C2B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Production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F7916-9236-4344-BBD0-F6F6E44C1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640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3829EB3A-26C9-455B-B5CD-0363969FC26C}"/>
              </a:ext>
            </a:extLst>
          </p:cNvPr>
          <p:cNvSpPr/>
          <p:nvPr/>
        </p:nvSpPr>
        <p:spPr>
          <a:xfrm>
            <a:off x="217713" y="590948"/>
            <a:ext cx="6394581" cy="85841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Google Shape;291;p24">
            <a:extLst>
              <a:ext uri="{FF2B5EF4-FFF2-40B4-BE49-F238E27FC236}">
                <a16:creationId xmlns:a16="http://schemas.microsoft.com/office/drawing/2014/main" id="{18B568E4-3D97-42D6-9212-5B92CA7F2A18}"/>
              </a:ext>
            </a:extLst>
          </p:cNvPr>
          <p:cNvSpPr/>
          <p:nvPr/>
        </p:nvSpPr>
        <p:spPr>
          <a:xfrm>
            <a:off x="6877393" y="321006"/>
            <a:ext cx="16158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Deep Learning Model</a:t>
            </a:r>
            <a:endParaRPr sz="1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F38772-22BE-4A13-8EA8-70927454D0CF}"/>
              </a:ext>
            </a:extLst>
          </p:cNvPr>
          <p:cNvCxnSpPr/>
          <p:nvPr/>
        </p:nvCxnSpPr>
        <p:spPr>
          <a:xfrm>
            <a:off x="2226906" y="842873"/>
            <a:ext cx="0" cy="4043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8BE822-CB18-44E7-B00B-337C839F6482}"/>
              </a:ext>
            </a:extLst>
          </p:cNvPr>
          <p:cNvCxnSpPr/>
          <p:nvPr/>
        </p:nvCxnSpPr>
        <p:spPr>
          <a:xfrm>
            <a:off x="1216089" y="842874"/>
            <a:ext cx="0" cy="4043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3701C1-6851-46B0-95BB-BA825C1F83F8}"/>
              </a:ext>
            </a:extLst>
          </p:cNvPr>
          <p:cNvCxnSpPr/>
          <p:nvPr/>
        </p:nvCxnSpPr>
        <p:spPr>
          <a:xfrm>
            <a:off x="3243942" y="842872"/>
            <a:ext cx="0" cy="4043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08B8E4-E7DF-427B-8634-609723F08B1D}"/>
              </a:ext>
            </a:extLst>
          </p:cNvPr>
          <p:cNvCxnSpPr/>
          <p:nvPr/>
        </p:nvCxnSpPr>
        <p:spPr>
          <a:xfrm>
            <a:off x="4204996" y="842872"/>
            <a:ext cx="0" cy="4043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CF215A-5924-49A5-AD35-7019542ED270}"/>
              </a:ext>
            </a:extLst>
          </p:cNvPr>
          <p:cNvCxnSpPr/>
          <p:nvPr/>
        </p:nvCxnSpPr>
        <p:spPr>
          <a:xfrm>
            <a:off x="5172270" y="839378"/>
            <a:ext cx="0" cy="4043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>
            <a:extLst>
              <a:ext uri="{FF2B5EF4-FFF2-40B4-BE49-F238E27FC236}">
                <a16:creationId xmlns:a16="http://schemas.microsoft.com/office/drawing/2014/main" id="{1364675C-0BB5-45ED-A361-86F5C6C47391}"/>
              </a:ext>
            </a:extLst>
          </p:cNvPr>
          <p:cNvSpPr/>
          <p:nvPr/>
        </p:nvSpPr>
        <p:spPr>
          <a:xfrm rot="5400000">
            <a:off x="649600" y="228288"/>
            <a:ext cx="106298" cy="816174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FF436E3-79BE-4C56-95A1-B1CC40FB7E28}"/>
              </a:ext>
            </a:extLst>
          </p:cNvPr>
          <p:cNvSpPr/>
          <p:nvPr/>
        </p:nvSpPr>
        <p:spPr>
          <a:xfrm rot="5400000">
            <a:off x="1647974" y="237065"/>
            <a:ext cx="106298" cy="816174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7A15092-2D95-46C8-BC7A-D89E3BD7B3D4}"/>
              </a:ext>
            </a:extLst>
          </p:cNvPr>
          <p:cNvSpPr/>
          <p:nvPr/>
        </p:nvSpPr>
        <p:spPr>
          <a:xfrm rot="5400000">
            <a:off x="2659281" y="218956"/>
            <a:ext cx="106298" cy="816174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382BE14-632D-430F-ACBF-949977E87C65}"/>
              </a:ext>
            </a:extLst>
          </p:cNvPr>
          <p:cNvSpPr/>
          <p:nvPr/>
        </p:nvSpPr>
        <p:spPr>
          <a:xfrm rot="5400000">
            <a:off x="3657655" y="227733"/>
            <a:ext cx="106298" cy="816174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1A307804-BD0D-49B7-A44F-D5325E07F2D0}"/>
              </a:ext>
            </a:extLst>
          </p:cNvPr>
          <p:cNvSpPr/>
          <p:nvPr/>
        </p:nvSpPr>
        <p:spPr>
          <a:xfrm rot="5400000">
            <a:off x="4603225" y="228839"/>
            <a:ext cx="106298" cy="816174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07DDA194-57A4-426D-A182-9B36E932CFFE}"/>
              </a:ext>
            </a:extLst>
          </p:cNvPr>
          <p:cNvSpPr/>
          <p:nvPr/>
        </p:nvSpPr>
        <p:spPr>
          <a:xfrm rot="5400000">
            <a:off x="5539399" y="237616"/>
            <a:ext cx="106298" cy="816174"/>
          </a:xfrm>
          <a:prstGeom prst="lef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E79BB-55DA-430F-8126-79D591D303B7}"/>
              </a:ext>
            </a:extLst>
          </p:cNvPr>
          <p:cNvSpPr txBox="1"/>
          <p:nvPr/>
        </p:nvSpPr>
        <p:spPr>
          <a:xfrm>
            <a:off x="237615" y="28317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Window 1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50B2B-6BB6-41A1-AAA2-B5F347F5909A}"/>
              </a:ext>
            </a:extLst>
          </p:cNvPr>
          <p:cNvSpPr txBox="1"/>
          <p:nvPr/>
        </p:nvSpPr>
        <p:spPr>
          <a:xfrm>
            <a:off x="1255409" y="266117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Window 2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A4AF3D-E142-44EF-8378-E2B70874F281}"/>
              </a:ext>
            </a:extLst>
          </p:cNvPr>
          <p:cNvSpPr txBox="1"/>
          <p:nvPr/>
        </p:nvSpPr>
        <p:spPr>
          <a:xfrm>
            <a:off x="2277004" y="26377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Window 3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0DD9D0-A1FF-4E31-B589-C2E788AADD2F}"/>
              </a:ext>
            </a:extLst>
          </p:cNvPr>
          <p:cNvSpPr txBox="1"/>
          <p:nvPr/>
        </p:nvSpPr>
        <p:spPr>
          <a:xfrm>
            <a:off x="3294798" y="246718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Window 4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A93A2-8DAD-475D-AB7C-9113DB263150}"/>
              </a:ext>
            </a:extLst>
          </p:cNvPr>
          <p:cNvSpPr txBox="1"/>
          <p:nvPr/>
        </p:nvSpPr>
        <p:spPr>
          <a:xfrm>
            <a:off x="4145916" y="260278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Window 5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76E787-0728-489C-9A63-1C01764D0D86}"/>
              </a:ext>
            </a:extLst>
          </p:cNvPr>
          <p:cNvSpPr txBox="1"/>
          <p:nvPr/>
        </p:nvSpPr>
        <p:spPr>
          <a:xfrm>
            <a:off x="5163710" y="243224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Window 6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F8D50F-FB17-4A2C-A3A0-3C0C3B34BD7F}"/>
              </a:ext>
            </a:extLst>
          </p:cNvPr>
          <p:cNvSpPr txBox="1"/>
          <p:nvPr/>
        </p:nvSpPr>
        <p:spPr>
          <a:xfrm>
            <a:off x="2952836" y="131910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Time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AFCEF5-B30B-4640-A42F-243A79FA0891}"/>
              </a:ext>
            </a:extLst>
          </p:cNvPr>
          <p:cNvSpPr txBox="1"/>
          <p:nvPr/>
        </p:nvSpPr>
        <p:spPr>
          <a:xfrm>
            <a:off x="5205110" y="88935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</a:t>
            </a:r>
            <a:r>
              <a:rPr lang="en-US" sz="800" dirty="0"/>
              <a:t>1</a:t>
            </a:r>
            <a:r>
              <a:rPr lang="en-US" sz="1100" dirty="0"/>
              <a:t>,n</a:t>
            </a:r>
            <a:r>
              <a:rPr lang="en-US" sz="800" dirty="0"/>
              <a:t>2</a:t>
            </a:r>
            <a:r>
              <a:rPr lang="en-US" sz="1100" dirty="0"/>
              <a:t>,...,n</a:t>
            </a:r>
            <a:r>
              <a:rPr lang="en-US" sz="800" dirty="0"/>
              <a:t>100</a:t>
            </a:r>
            <a:endParaRPr lang="de-DE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932F68-41EF-437E-B51F-C245EB50F274}"/>
              </a:ext>
            </a:extLst>
          </p:cNvPr>
          <p:cNvSpPr txBox="1"/>
          <p:nvPr/>
        </p:nvSpPr>
        <p:spPr>
          <a:xfrm>
            <a:off x="4125111" y="875627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</a:t>
            </a:r>
            <a:r>
              <a:rPr lang="en-US" sz="800" dirty="0"/>
              <a:t>101</a:t>
            </a:r>
            <a:r>
              <a:rPr lang="en-US" sz="1100" dirty="0"/>
              <a:t>,n</a:t>
            </a:r>
            <a:r>
              <a:rPr lang="en-US" sz="800" dirty="0"/>
              <a:t>102</a:t>
            </a:r>
            <a:r>
              <a:rPr lang="en-US" sz="1100" dirty="0"/>
              <a:t>,..,n</a:t>
            </a:r>
            <a:r>
              <a:rPr lang="en-US" sz="800" dirty="0"/>
              <a:t>200</a:t>
            </a:r>
            <a:endParaRPr lang="de-DE" sz="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044C02-E249-4EAC-9703-B34B9F476F09}"/>
              </a:ext>
            </a:extLst>
          </p:cNvPr>
          <p:cNvSpPr txBox="1"/>
          <p:nvPr/>
        </p:nvSpPr>
        <p:spPr>
          <a:xfrm>
            <a:off x="160299" y="857164"/>
            <a:ext cx="40446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………………………………………………………………………..</a:t>
            </a:r>
            <a:endParaRPr lang="de-DE" sz="1100" dirty="0"/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DF42681C-D7BB-4EA0-987A-B82BEC5791EA}"/>
              </a:ext>
            </a:extLst>
          </p:cNvPr>
          <p:cNvSpPr/>
          <p:nvPr/>
        </p:nvSpPr>
        <p:spPr>
          <a:xfrm>
            <a:off x="4045237" y="1621030"/>
            <a:ext cx="1026367" cy="1107233"/>
          </a:xfrm>
          <a:prstGeom prst="flowChartPunchedCar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Calculate entropy 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&amp; </a:t>
            </a:r>
            <a:r>
              <a:rPr 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predictions</a:t>
            </a:r>
            <a:endParaRPr lang="de-DE" sz="11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lowchart: Card 33">
            <a:extLst>
              <a:ext uri="{FF2B5EF4-FFF2-40B4-BE49-F238E27FC236}">
                <a16:creationId xmlns:a16="http://schemas.microsoft.com/office/drawing/2014/main" id="{8EED8F37-0522-42E1-A403-7B23AC376A1E}"/>
              </a:ext>
            </a:extLst>
          </p:cNvPr>
          <p:cNvSpPr/>
          <p:nvPr/>
        </p:nvSpPr>
        <p:spPr>
          <a:xfrm>
            <a:off x="5117657" y="1626882"/>
            <a:ext cx="1026367" cy="1107233"/>
          </a:xfrm>
          <a:prstGeom prst="flowChartPunchedCar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Calculate entropy </a:t>
            </a:r>
            <a:r>
              <a:rPr lang="de-DE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&amp; </a:t>
            </a:r>
            <a:r>
              <a:rPr lang="en-US" sz="11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predictions</a:t>
            </a:r>
            <a:endParaRPr lang="de-DE" sz="11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0E2E0EF-FDFC-400C-9AFC-103536A0D85C}"/>
              </a:ext>
            </a:extLst>
          </p:cNvPr>
          <p:cNvCxnSpPr>
            <a:stCxn id="33" idx="2"/>
          </p:cNvCxnSpPr>
          <p:nvPr/>
        </p:nvCxnSpPr>
        <p:spPr>
          <a:xfrm rot="16200000" flipH="1">
            <a:off x="4291246" y="2995437"/>
            <a:ext cx="1047533" cy="513183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B6797776-29B7-4471-BF98-A44B5B2C5D5C}"/>
              </a:ext>
            </a:extLst>
          </p:cNvPr>
          <p:cNvCxnSpPr>
            <a:stCxn id="34" idx="2"/>
          </p:cNvCxnSpPr>
          <p:nvPr/>
        </p:nvCxnSpPr>
        <p:spPr>
          <a:xfrm rot="5400000">
            <a:off x="4826811" y="2971765"/>
            <a:ext cx="1041680" cy="566380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0CBE8D77-7058-4772-8C8E-9A0E1804D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2" t="2639" b="3094"/>
          <a:stretch/>
        </p:blipFill>
        <p:spPr>
          <a:xfrm>
            <a:off x="4659502" y="3835496"/>
            <a:ext cx="824203" cy="10194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E87B83-83B6-4254-94FE-0B11E5ECFB10}"/>
              </a:ext>
            </a:extLst>
          </p:cNvPr>
          <p:cNvSpPr txBox="1"/>
          <p:nvPr/>
        </p:nvSpPr>
        <p:spPr>
          <a:xfrm>
            <a:off x="4480961" y="3033659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Check </a:t>
            </a:r>
            <a:r>
              <a:rPr lang="de-DE" sz="800" dirty="0" err="1">
                <a:solidFill>
                  <a:schemeClr val="accent2">
                    <a:lumMod val="75000"/>
                    <a:lumOff val="25000"/>
                  </a:schemeClr>
                </a:solidFill>
              </a:rPr>
              <a:t>entorpy</a:t>
            </a:r>
            <a:r>
              <a:rPr lang="de-DE" sz="8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800" dirty="0" err="1">
                <a:solidFill>
                  <a:schemeClr val="accent2">
                    <a:lumMod val="75000"/>
                    <a:lumOff val="25000"/>
                  </a:schemeClr>
                </a:solidFill>
              </a:rPr>
              <a:t>change</a:t>
            </a:r>
            <a:endParaRPr lang="de-DE" sz="8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107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49C30-D5F2-468C-AC12-44A4E4C2B1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More Experiment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F7916-9236-4344-BBD0-F6F6E44C11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frequency</a:t>
            </a:r>
            <a:r>
              <a:rPr lang="de-DE" dirty="0"/>
              <a:t> and W\O Bottle</a:t>
            </a:r>
          </a:p>
        </p:txBody>
      </p:sp>
    </p:spTree>
    <p:extLst>
      <p:ext uri="{BB962C8B-B14F-4D97-AF65-F5344CB8AC3E}">
        <p14:creationId xmlns:p14="http://schemas.microsoft.com/office/powerpoint/2010/main" val="124403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pipeline:</a:t>
            </a:r>
            <a:endParaRPr dirty="0"/>
          </a:p>
        </p:txBody>
      </p:sp>
      <p:sp>
        <p:nvSpPr>
          <p:cNvPr id="213" name="Google Shape;213;p21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230 tiles</a:t>
            </a:r>
            <a:endParaRPr sz="1000" dirty="0"/>
          </a:p>
        </p:txBody>
      </p:sp>
      <p:sp>
        <p:nvSpPr>
          <p:cNvPr id="214" name="Google Shape;214;p21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67 transistors</a:t>
            </a:r>
            <a:endParaRPr sz="700" dirty="0"/>
          </a:p>
        </p:txBody>
      </p:sp>
      <p:sp>
        <p:nvSpPr>
          <p:cNvPr id="215" name="Google Shape;215;p21"/>
          <p:cNvSpPr/>
          <p:nvPr/>
        </p:nvSpPr>
        <p:spPr>
          <a:xfrm>
            <a:off x="2303840" y="1490275"/>
            <a:ext cx="34887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3399000" y="1070300"/>
            <a:ext cx="1298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297 </a:t>
            </a:r>
            <a:endParaRPr sz="1000" dirty="0"/>
          </a:p>
        </p:txBody>
      </p:sp>
      <p:sp>
        <p:nvSpPr>
          <p:cNvPr id="218" name="Google Shape;218;p21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219" name="Google Shape;219;p21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ResNet58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classifer</a:t>
            </a:r>
            <a:endParaRPr sz="1200" dirty="0"/>
          </a:p>
        </p:txBody>
      </p:sp>
      <p:sp>
        <p:nvSpPr>
          <p:cNvPr id="220" name="Google Shape;220;p21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224" name="Google Shape;224;p21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225" name="Google Shape;225;p21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226" name="Google Shape;226;p21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227" name="Google Shape;227;p21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228" name="Google Shape;228;p21"/>
          <p:cNvCxnSpPr>
            <a:stCxn id="225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1"/>
          <p:cNvCxnSpPr>
            <a:stCxn id="226" idx="3"/>
          </p:cNvCxnSpPr>
          <p:nvPr/>
        </p:nvCxnSpPr>
        <p:spPr>
          <a:xfrm rot="10800000" flipH="1">
            <a:off x="7126950" y="3246400"/>
            <a:ext cx="5385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1"/>
          <p:cNvCxnSpPr>
            <a:stCxn id="227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21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232" name="Google Shape;232;p21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233" name="Google Shape;233;p21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234" name="Google Shape;234;p21"/>
          <p:cNvCxnSpPr>
            <a:stCxn id="224" idx="3"/>
            <a:endCxn id="225" idx="1"/>
          </p:cNvCxnSpPr>
          <p:nvPr/>
        </p:nvCxnSpPr>
        <p:spPr>
          <a:xfrm rot="10800000" flipH="1">
            <a:off x="5221200" y="2700750"/>
            <a:ext cx="707400" cy="8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21"/>
          <p:cNvCxnSpPr>
            <a:stCxn id="224" idx="3"/>
            <a:endCxn id="226" idx="1"/>
          </p:cNvCxnSpPr>
          <p:nvPr/>
        </p:nvCxnSpPr>
        <p:spPr>
          <a:xfrm rot="10800000" flipH="1">
            <a:off x="5221200" y="3250650"/>
            <a:ext cx="7074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21"/>
          <p:cNvCxnSpPr>
            <a:stCxn id="224" idx="3"/>
            <a:endCxn id="227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21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…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61024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>
            <a:spLocks noGrp="1"/>
          </p:cNvSpPr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 Pipeline:</a:t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40  toothbrush</a:t>
            </a:r>
            <a:endParaRPr sz="1000" dirty="0"/>
          </a:p>
        </p:txBody>
      </p:sp>
      <p:sp>
        <p:nvSpPr>
          <p:cNvPr id="286" name="Google Shape;286;p24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63 zippers</a:t>
            </a:r>
            <a:endParaRPr sz="700" dirty="0"/>
          </a:p>
        </p:txBody>
      </p:sp>
      <p:sp>
        <p:nvSpPr>
          <p:cNvPr id="287" name="Google Shape;287;p24"/>
          <p:cNvSpPr/>
          <p:nvPr/>
        </p:nvSpPr>
        <p:spPr>
          <a:xfrm>
            <a:off x="2303840" y="1490275"/>
            <a:ext cx="34887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"/>
          <p:cNvSpPr txBox="1"/>
          <p:nvPr/>
        </p:nvSpPr>
        <p:spPr>
          <a:xfrm>
            <a:off x="3399000" y="1070300"/>
            <a:ext cx="129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103</a:t>
            </a:r>
            <a:endParaRPr sz="1000" dirty="0"/>
          </a:p>
        </p:txBody>
      </p:sp>
      <p:sp>
        <p:nvSpPr>
          <p:cNvPr id="290" name="Google Shape;290;p24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291" name="Google Shape;291;p24"/>
          <p:cNvSpPr/>
          <p:nvPr/>
        </p:nvSpPr>
        <p:spPr>
          <a:xfrm>
            <a:off x="806275" y="2870100"/>
            <a:ext cx="16158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ResNet58 on Tile/Transistor</a:t>
            </a:r>
            <a:endParaRPr sz="1200" dirty="0"/>
          </a:p>
        </p:txBody>
      </p:sp>
      <p:sp>
        <p:nvSpPr>
          <p:cNvPr id="292" name="Google Shape;292;p24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181881" y="3465150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4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296" name="Google Shape;296;p24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297" name="Google Shape;297;p24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298" name="Google Shape;298;p24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299" name="Google Shape;299;p24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300" name="Google Shape;300;p24"/>
          <p:cNvCxnSpPr>
            <a:stCxn id="297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24"/>
          <p:cNvCxnSpPr>
            <a:stCxn id="298" idx="3"/>
          </p:cNvCxnSpPr>
          <p:nvPr/>
        </p:nvCxnSpPr>
        <p:spPr>
          <a:xfrm rot="10800000" flipH="1">
            <a:off x="7126950" y="3246400"/>
            <a:ext cx="5385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24"/>
          <p:cNvCxnSpPr>
            <a:stCxn id="299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3" name="Google Shape;303;p24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304" name="Google Shape;304;p24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305" name="Google Shape;305;p24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306" name="Google Shape;306;p24"/>
          <p:cNvCxnSpPr>
            <a:stCxn id="296" idx="3"/>
            <a:endCxn id="297" idx="1"/>
          </p:cNvCxnSpPr>
          <p:nvPr/>
        </p:nvCxnSpPr>
        <p:spPr>
          <a:xfrm rot="10800000" flipH="1">
            <a:off x="5221200" y="2700750"/>
            <a:ext cx="707400" cy="8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24"/>
          <p:cNvCxnSpPr>
            <a:stCxn id="296" idx="3"/>
            <a:endCxn id="298" idx="1"/>
          </p:cNvCxnSpPr>
          <p:nvPr/>
        </p:nvCxnSpPr>
        <p:spPr>
          <a:xfrm rot="10800000" flipH="1">
            <a:off x="5221200" y="3250650"/>
            <a:ext cx="7074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24"/>
          <p:cNvCxnSpPr>
            <a:stCxn id="296" idx="3"/>
            <a:endCxn id="299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" name="Google Shape;309;p24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…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817268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3158263" y="1119925"/>
            <a:ext cx="1423200" cy="94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augmentation: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4 rotations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 flips</a:t>
            </a:r>
            <a:endParaRPr sz="1000"/>
          </a:p>
        </p:txBody>
      </p:sp>
      <p:sp>
        <p:nvSpPr>
          <p:cNvPr id="87" name="Google Shape;87;p14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 txBox="1"/>
          <p:nvPr/>
        </p:nvSpPr>
        <p:spPr>
          <a:xfrm>
            <a:off x="4943400" y="1075975"/>
            <a:ext cx="79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744 samples</a:t>
            </a:r>
            <a:endParaRPr sz="1000"/>
          </a:p>
        </p:txBody>
      </p:sp>
      <p:sp>
        <p:nvSpPr>
          <p:cNvPr id="89" name="Google Shape;89;p14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90" name="Google Shape;90;p14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rgbClr val="004C0C">
              <a:alpha val="95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classifier model training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95" name="Google Shape;95;p14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96" name="Google Shape;96;p14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97" name="Google Shape;97;p14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98" name="Google Shape;98;p14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99" name="Google Shape;99;p14"/>
          <p:cNvCxnSpPr>
            <a:stCxn id="96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4"/>
          <p:cNvCxnSpPr>
            <a:stCxn id="97" idx="3"/>
          </p:cNvCxnSpPr>
          <p:nvPr/>
        </p:nvCxnSpPr>
        <p:spPr>
          <a:xfrm rot="10800000" flipH="1">
            <a:off x="7126950" y="3246400"/>
            <a:ext cx="5385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4"/>
          <p:cNvCxnSpPr>
            <a:stCxn id="98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4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03" name="Google Shape;103;p14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04" name="Google Shape;104;p14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105" name="Google Shape;105;p14"/>
          <p:cNvCxnSpPr>
            <a:stCxn id="95" idx="3"/>
            <a:endCxn id="96" idx="1"/>
          </p:cNvCxnSpPr>
          <p:nvPr/>
        </p:nvCxnSpPr>
        <p:spPr>
          <a:xfrm rot="10800000" flipH="1">
            <a:off x="5221200" y="2700750"/>
            <a:ext cx="707400" cy="8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4"/>
          <p:cNvCxnSpPr>
            <a:stCxn id="95" idx="3"/>
            <a:endCxn id="97" idx="1"/>
          </p:cNvCxnSpPr>
          <p:nvPr/>
        </p:nvCxnSpPr>
        <p:spPr>
          <a:xfrm rot="10800000" flipH="1">
            <a:off x="5221200" y="3250650"/>
            <a:ext cx="7074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4"/>
          <p:cNvCxnSpPr>
            <a:stCxn id="95" idx="3"/>
            <a:endCxn id="98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4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…</a:t>
            </a:r>
            <a:endParaRPr b="1"/>
          </a:p>
        </p:txBody>
      </p:sp>
      <p:sp>
        <p:nvSpPr>
          <p:cNvPr id="109" name="Google Shape;109;p14"/>
          <p:cNvSpPr/>
          <p:nvPr/>
        </p:nvSpPr>
        <p:spPr>
          <a:xfrm>
            <a:off x="3083550" y="556875"/>
            <a:ext cx="4960800" cy="3418200"/>
          </a:xfrm>
          <a:prstGeom prst="wedgeRoundRectCallout">
            <a:avLst>
              <a:gd name="adj1" fmla="val -64225"/>
              <a:gd name="adj2" fmla="val 39508"/>
              <a:gd name="adj3" fmla="val 0"/>
            </a:avLst>
          </a:prstGeom>
          <a:solidFill>
            <a:srgbClr val="004C0C">
              <a:alpha val="95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graphicFrame>
        <p:nvGraphicFramePr>
          <p:cNvPr id="110" name="Google Shape;110;p14"/>
          <p:cNvGraphicFramePr/>
          <p:nvPr/>
        </p:nvGraphicFramePr>
        <p:xfrm>
          <a:off x="3260675" y="71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{3A64B1AA-BA9A-4E6E-A319-1C07A31F631C}</a:tableStyleId>
              </a:tblPr>
              <a:tblGrid>
                <a:gridCol w="93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error (CrossEnt)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accuracy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comment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0.6 / 0.7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60 / 55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model is simple, didn’t learn much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preresnet56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0.7 / 1.7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75 / 50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results are unstable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preresnet110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0.7 / 0.8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53 / 50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1" name="Google Shape;111;p14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good bottles</a:t>
            </a:r>
            <a:endParaRPr sz="1000"/>
          </a:p>
        </p:txBody>
      </p:sp>
      <p:sp>
        <p:nvSpPr>
          <p:cNvPr id="112" name="Google Shape;112;p14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not good bottles </a:t>
            </a:r>
            <a:r>
              <a:rPr lang="en" sz="700"/>
              <a:t>(contaminated+broken large+broken small)</a:t>
            </a:r>
            <a:endParaRPr sz="700"/>
          </a:p>
        </p:txBody>
      </p:sp>
      <p:sp>
        <p:nvSpPr>
          <p:cNvPr id="113" name="Google Shape;113;p14"/>
          <p:cNvSpPr/>
          <p:nvPr/>
        </p:nvSpPr>
        <p:spPr>
          <a:xfrm>
            <a:off x="2303883" y="1490275"/>
            <a:ext cx="6159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745E24-B848-459E-9478-71E5A3B34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7" y="2121158"/>
            <a:ext cx="4274805" cy="2631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8BB685-456C-45B6-879C-80DCB300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566" y="2183362"/>
            <a:ext cx="4293371" cy="270856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D91A75-54E4-413D-BAEB-88DAB0315072}"/>
              </a:ext>
            </a:extLst>
          </p:cNvPr>
          <p:cNvCxnSpPr>
            <a:cxnSpLocks/>
          </p:cNvCxnSpPr>
          <p:nvPr/>
        </p:nvCxnSpPr>
        <p:spPr>
          <a:xfrm>
            <a:off x="6226629" y="2351314"/>
            <a:ext cx="0" cy="230361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69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3158263" y="1119925"/>
            <a:ext cx="1423200" cy="94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augmentation: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4 rotations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 flips</a:t>
            </a:r>
            <a:endParaRPr sz="1000"/>
          </a:p>
        </p:txBody>
      </p:sp>
      <p:sp>
        <p:nvSpPr>
          <p:cNvPr id="120" name="Google Shape;120;p15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4943400" y="1075975"/>
            <a:ext cx="79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744 samples</a:t>
            </a:r>
            <a:endParaRPr sz="1000"/>
          </a:p>
        </p:txBody>
      </p:sp>
      <p:sp>
        <p:nvSpPr>
          <p:cNvPr id="122" name="Google Shape;122;p15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123" name="Google Shape;123;p15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rgbClr val="004C0C">
              <a:alpha val="95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classifier model training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128" name="Google Shape;128;p15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129" name="Google Shape;129;p15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130" name="Google Shape;130;p15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131" name="Google Shape;131;p15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132" name="Google Shape;132;p15"/>
          <p:cNvCxnSpPr>
            <a:stCxn id="129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15"/>
          <p:cNvCxnSpPr>
            <a:stCxn id="130" idx="3"/>
          </p:cNvCxnSpPr>
          <p:nvPr/>
        </p:nvCxnSpPr>
        <p:spPr>
          <a:xfrm rot="10800000" flipH="1">
            <a:off x="7126950" y="3246400"/>
            <a:ext cx="5385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5"/>
          <p:cNvCxnSpPr>
            <a:stCxn id="131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15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36" name="Google Shape;136;p15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37" name="Google Shape;137;p15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138" name="Google Shape;138;p15"/>
          <p:cNvCxnSpPr>
            <a:stCxn id="128" idx="3"/>
            <a:endCxn id="129" idx="1"/>
          </p:cNvCxnSpPr>
          <p:nvPr/>
        </p:nvCxnSpPr>
        <p:spPr>
          <a:xfrm rot="10800000" flipH="1">
            <a:off x="5221200" y="2700750"/>
            <a:ext cx="707400" cy="8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15"/>
          <p:cNvCxnSpPr>
            <a:stCxn id="128" idx="3"/>
            <a:endCxn id="130" idx="1"/>
          </p:cNvCxnSpPr>
          <p:nvPr/>
        </p:nvCxnSpPr>
        <p:spPr>
          <a:xfrm rot="10800000" flipH="1">
            <a:off x="5221200" y="3250650"/>
            <a:ext cx="7074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15"/>
          <p:cNvCxnSpPr>
            <a:stCxn id="128" idx="3"/>
            <a:endCxn id="131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15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…</a:t>
            </a:r>
            <a:endParaRPr b="1"/>
          </a:p>
        </p:txBody>
      </p:sp>
      <p:sp>
        <p:nvSpPr>
          <p:cNvPr id="142" name="Google Shape;142;p15"/>
          <p:cNvSpPr/>
          <p:nvPr/>
        </p:nvSpPr>
        <p:spPr>
          <a:xfrm>
            <a:off x="3083550" y="556875"/>
            <a:ext cx="4960800" cy="3418200"/>
          </a:xfrm>
          <a:prstGeom prst="wedgeRoundRectCallout">
            <a:avLst>
              <a:gd name="adj1" fmla="val -64225"/>
              <a:gd name="adj2" fmla="val 39508"/>
              <a:gd name="adj3" fmla="val 0"/>
            </a:avLst>
          </a:prstGeom>
          <a:solidFill>
            <a:srgbClr val="004C0C">
              <a:alpha val="95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graphicFrame>
        <p:nvGraphicFramePr>
          <p:cNvPr id="143" name="Google Shape;143;p15"/>
          <p:cNvGraphicFramePr/>
          <p:nvPr/>
        </p:nvGraphicFramePr>
        <p:xfrm>
          <a:off x="3260675" y="71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{3A64B1AA-BA9A-4E6E-A319-1C07A31F631C}</a:tableStyleId>
              </a:tblPr>
              <a:tblGrid>
                <a:gridCol w="93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error (CrossEnt)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accuracy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comment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0.6 / 0.5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66 / 60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preresnet56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0.6 / 0.7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69 / 65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training error goes down, but the accuracy is not stable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preresnet110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0.5 / 0.7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66 / 65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error goes down, then quickly stops to change. the model is unstable as well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4" name="Google Shape;144;p15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name="adj" fmla="val 1139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 good bottles</a:t>
            </a:r>
            <a:endParaRPr sz="1000"/>
          </a:p>
        </p:txBody>
      </p:sp>
      <p:sp>
        <p:nvSpPr>
          <p:cNvPr id="145" name="Google Shape;145;p15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name="adj" fmla="val 1139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20 contaminated bottles</a:t>
            </a:r>
            <a:endParaRPr sz="700"/>
          </a:p>
        </p:txBody>
      </p:sp>
      <p:sp>
        <p:nvSpPr>
          <p:cNvPr id="146" name="Google Shape;146;p15"/>
          <p:cNvSpPr/>
          <p:nvPr/>
        </p:nvSpPr>
        <p:spPr>
          <a:xfrm>
            <a:off x="2303883" y="1490275"/>
            <a:ext cx="6159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l="6164" t="1623"/>
          <a:stretch/>
        </p:blipFill>
        <p:spPr>
          <a:xfrm>
            <a:off x="417900" y="1232300"/>
            <a:ext cx="4039650" cy="37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489" y="2928213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1755125" y="658150"/>
            <a:ext cx="101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900x900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6480175" y="658150"/>
            <a:ext cx="91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32x32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75" y="1695450"/>
            <a:ext cx="520065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3513500" y="1022425"/>
            <a:ext cx="242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Transform</a:t>
            </a:r>
            <a:endParaRPr sz="2000" b="1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25" y="3452825"/>
            <a:ext cx="52578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>
            <a:off x="4090425" y="2680038"/>
            <a:ext cx="289200" cy="664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77150"/>
            <a:ext cx="3297060" cy="506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885" y="964875"/>
            <a:ext cx="44767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3158263" y="1119925"/>
            <a:ext cx="1423200" cy="948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augmentation: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4 rotations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2 flips</a:t>
            </a:r>
            <a:endParaRPr sz="1000"/>
          </a:p>
        </p:txBody>
      </p:sp>
      <p:sp>
        <p:nvSpPr>
          <p:cNvPr id="175" name="Google Shape;175;p19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4943400" y="1075975"/>
            <a:ext cx="79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744 samples</a:t>
            </a:r>
            <a:endParaRPr sz="1000"/>
          </a:p>
        </p:txBody>
      </p:sp>
      <p:sp>
        <p:nvSpPr>
          <p:cNvPr id="177" name="Google Shape;177;p19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178" name="Google Shape;178;p19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rgbClr val="004C0C">
              <a:alpha val="95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classifier model training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183" name="Google Shape;183;p19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184" name="Google Shape;184;p19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185" name="Google Shape;185;p19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186" name="Google Shape;186;p19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187" name="Google Shape;187;p19"/>
          <p:cNvCxnSpPr>
            <a:stCxn id="184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19"/>
          <p:cNvCxnSpPr>
            <a:stCxn id="185" idx="3"/>
          </p:cNvCxnSpPr>
          <p:nvPr/>
        </p:nvCxnSpPr>
        <p:spPr>
          <a:xfrm rot="10800000" flipH="1">
            <a:off x="7126950" y="3246400"/>
            <a:ext cx="5385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19"/>
          <p:cNvCxnSpPr>
            <a:stCxn id="186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19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91" name="Google Shape;191;p19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192" name="Google Shape;192;p19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193" name="Google Shape;193;p19"/>
          <p:cNvCxnSpPr>
            <a:stCxn id="183" idx="3"/>
            <a:endCxn id="184" idx="1"/>
          </p:cNvCxnSpPr>
          <p:nvPr/>
        </p:nvCxnSpPr>
        <p:spPr>
          <a:xfrm rot="10800000" flipH="1">
            <a:off x="5221200" y="2700750"/>
            <a:ext cx="707400" cy="8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19"/>
          <p:cNvCxnSpPr>
            <a:stCxn id="183" idx="3"/>
            <a:endCxn id="185" idx="1"/>
          </p:cNvCxnSpPr>
          <p:nvPr/>
        </p:nvCxnSpPr>
        <p:spPr>
          <a:xfrm rot="10800000" flipH="1">
            <a:off x="5221200" y="3250650"/>
            <a:ext cx="7074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19"/>
          <p:cNvCxnSpPr>
            <a:stCxn id="183" idx="3"/>
            <a:endCxn id="186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196;p19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…</a:t>
            </a:r>
            <a:endParaRPr b="1"/>
          </a:p>
        </p:txBody>
      </p:sp>
      <p:sp>
        <p:nvSpPr>
          <p:cNvPr id="197" name="Google Shape;197;p19"/>
          <p:cNvSpPr/>
          <p:nvPr/>
        </p:nvSpPr>
        <p:spPr>
          <a:xfrm>
            <a:off x="3083550" y="556875"/>
            <a:ext cx="4960800" cy="3418200"/>
          </a:xfrm>
          <a:prstGeom prst="wedgeRoundRectCallout">
            <a:avLst>
              <a:gd name="adj1" fmla="val -64225"/>
              <a:gd name="adj2" fmla="val 39508"/>
              <a:gd name="adj3" fmla="val 0"/>
            </a:avLst>
          </a:prstGeom>
          <a:solidFill>
            <a:srgbClr val="004C0C">
              <a:alpha val="95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</p:txBody>
      </p:sp>
      <p:graphicFrame>
        <p:nvGraphicFramePr>
          <p:cNvPr id="198" name="Google Shape;198;p19"/>
          <p:cNvGraphicFramePr/>
          <p:nvPr/>
        </p:nvGraphicFramePr>
        <p:xfrm>
          <a:off x="3306100" y="165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{3A64B1AA-BA9A-4E6E-A319-1C07A31F631C}</a:tableStyleId>
              </a:tblPr>
              <a:tblGrid>
                <a:gridCol w="93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error (CrossEnt)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average train/test accuracy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comment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Custom model (VGG)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0.7 / 0.8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50/ 48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</a:rPr>
                        <a:t>Due to less training data?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9" name="Google Shape;199;p19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name="adj" fmla="val 1139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good bottles</a:t>
            </a:r>
            <a:endParaRPr sz="1000"/>
          </a:p>
        </p:txBody>
      </p:sp>
      <p:sp>
        <p:nvSpPr>
          <p:cNvPr id="200" name="Google Shape;200;p19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name="adj" fmla="val 1139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60 not good bottles</a:t>
            </a:r>
            <a:endParaRPr sz="700"/>
          </a:p>
        </p:txBody>
      </p:sp>
      <p:sp>
        <p:nvSpPr>
          <p:cNvPr id="201" name="Google Shape;201;p19"/>
          <p:cNvSpPr/>
          <p:nvPr/>
        </p:nvSpPr>
        <p:spPr>
          <a:xfrm>
            <a:off x="2303883" y="1490275"/>
            <a:ext cx="6159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/>
        </p:nvSpPr>
        <p:spPr>
          <a:xfrm>
            <a:off x="365300" y="450075"/>
            <a:ext cx="873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90909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</a:rPr>
              <a:t>Experiment: Binary classification between normal and one of anomaly (defect) classes.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1039425"/>
            <a:ext cx="7221592" cy="397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311700" y="295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pipeline:</a:t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806275" y="994700"/>
            <a:ext cx="1259100" cy="4143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120 bottles</a:t>
            </a:r>
            <a:endParaRPr sz="1000"/>
          </a:p>
        </p:txBody>
      </p:sp>
      <p:sp>
        <p:nvSpPr>
          <p:cNvPr id="214" name="Google Shape;214;p21"/>
          <p:cNvSpPr/>
          <p:nvPr/>
        </p:nvSpPr>
        <p:spPr>
          <a:xfrm>
            <a:off x="806275" y="1641600"/>
            <a:ext cx="1259100" cy="730200"/>
          </a:xfrm>
          <a:prstGeom prst="roundRect">
            <a:avLst>
              <a:gd name="adj" fmla="val 1139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120 transistors</a:t>
            </a:r>
            <a:endParaRPr sz="700"/>
          </a:p>
        </p:txBody>
      </p:sp>
      <p:sp>
        <p:nvSpPr>
          <p:cNvPr id="215" name="Google Shape;215;p21"/>
          <p:cNvSpPr/>
          <p:nvPr/>
        </p:nvSpPr>
        <p:spPr>
          <a:xfrm>
            <a:off x="2303840" y="1490275"/>
            <a:ext cx="34887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4884896" y="1490275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3399000" y="1070300"/>
            <a:ext cx="1298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240 </a:t>
            </a:r>
            <a:endParaRPr sz="1000"/>
          </a:p>
        </p:txBody>
      </p:sp>
      <p:sp>
        <p:nvSpPr>
          <p:cNvPr id="218" name="Google Shape;218;p21"/>
          <p:cNvSpPr/>
          <p:nvPr/>
        </p:nvSpPr>
        <p:spPr>
          <a:xfrm>
            <a:off x="6170850" y="1308025"/>
            <a:ext cx="11403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pre-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processing</a:t>
            </a:r>
            <a:endParaRPr sz="1000"/>
          </a:p>
        </p:txBody>
      </p:sp>
      <p:sp>
        <p:nvSpPr>
          <p:cNvPr id="219" name="Google Shape;219;p21"/>
          <p:cNvSpPr/>
          <p:nvPr/>
        </p:nvSpPr>
        <p:spPr>
          <a:xfrm>
            <a:off x="112365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classifier model training</a:t>
            </a:r>
            <a:endParaRPr sz="1200"/>
          </a:p>
        </p:txBody>
      </p:sp>
      <p:sp>
        <p:nvSpPr>
          <p:cNvPr id="220" name="Google Shape;220;p21"/>
          <p:cNvSpPr/>
          <p:nvPr/>
        </p:nvSpPr>
        <p:spPr>
          <a:xfrm>
            <a:off x="7665456" y="1490275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396206" y="3465150"/>
            <a:ext cx="5715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2718521" y="3465150"/>
            <a:ext cx="907800" cy="208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2298525" y="2829750"/>
            <a:ext cx="174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SWAG checkpoint (contains model parameters)</a:t>
            </a:r>
            <a:endParaRPr sz="1000"/>
          </a:p>
        </p:txBody>
      </p:sp>
      <p:sp>
        <p:nvSpPr>
          <p:cNvPr id="224" name="Google Shape;224;p21"/>
          <p:cNvSpPr/>
          <p:nvPr/>
        </p:nvSpPr>
        <p:spPr>
          <a:xfrm>
            <a:off x="3922800" y="2870100"/>
            <a:ext cx="1298400" cy="13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Gaussian construction based on classifier model</a:t>
            </a:r>
            <a:endParaRPr sz="1000"/>
          </a:p>
        </p:txBody>
      </p:sp>
      <p:sp>
        <p:nvSpPr>
          <p:cNvPr id="225" name="Google Shape;225;p21"/>
          <p:cNvSpPr/>
          <p:nvPr/>
        </p:nvSpPr>
        <p:spPr>
          <a:xfrm>
            <a:off x="5928450" y="25717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1</a:t>
            </a:r>
            <a:endParaRPr sz="1000"/>
          </a:p>
        </p:txBody>
      </p:sp>
      <p:sp>
        <p:nvSpPr>
          <p:cNvPr id="226" name="Google Shape;226;p21"/>
          <p:cNvSpPr/>
          <p:nvPr/>
        </p:nvSpPr>
        <p:spPr>
          <a:xfrm>
            <a:off x="5928450" y="312160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2</a:t>
            </a:r>
            <a:endParaRPr sz="1000"/>
          </a:p>
        </p:txBody>
      </p:sp>
      <p:sp>
        <p:nvSpPr>
          <p:cNvPr id="227" name="Google Shape;227;p21"/>
          <p:cNvSpPr/>
          <p:nvPr/>
        </p:nvSpPr>
        <p:spPr>
          <a:xfrm>
            <a:off x="5928450" y="4170350"/>
            <a:ext cx="1198500" cy="25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N</a:t>
            </a:r>
            <a:endParaRPr sz="1000"/>
          </a:p>
        </p:txBody>
      </p:sp>
      <p:cxnSp>
        <p:nvCxnSpPr>
          <p:cNvPr id="228" name="Google Shape;228;p21"/>
          <p:cNvCxnSpPr>
            <a:stCxn id="225" idx="3"/>
          </p:cNvCxnSpPr>
          <p:nvPr/>
        </p:nvCxnSpPr>
        <p:spPr>
          <a:xfrm>
            <a:off x="7126950" y="270075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1"/>
          <p:cNvCxnSpPr>
            <a:stCxn id="226" idx="3"/>
          </p:cNvCxnSpPr>
          <p:nvPr/>
        </p:nvCxnSpPr>
        <p:spPr>
          <a:xfrm rot="10800000" flipH="1">
            <a:off x="7126950" y="3246400"/>
            <a:ext cx="5385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1"/>
          <p:cNvCxnSpPr>
            <a:stCxn id="227" idx="3"/>
          </p:cNvCxnSpPr>
          <p:nvPr/>
        </p:nvCxnSpPr>
        <p:spPr>
          <a:xfrm>
            <a:off x="7126950" y="4299350"/>
            <a:ext cx="5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1" name="Google Shape;231;p21"/>
          <p:cNvSpPr txBox="1"/>
          <p:nvPr/>
        </p:nvSpPr>
        <p:spPr>
          <a:xfrm>
            <a:off x="7698450" y="25314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232" name="Google Shape;232;p21"/>
          <p:cNvSpPr txBox="1"/>
          <p:nvPr/>
        </p:nvSpPr>
        <p:spPr>
          <a:xfrm>
            <a:off x="7698450" y="308125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sp>
        <p:nvSpPr>
          <p:cNvPr id="233" name="Google Shape;233;p21"/>
          <p:cNvSpPr txBox="1"/>
          <p:nvPr/>
        </p:nvSpPr>
        <p:spPr>
          <a:xfrm>
            <a:off x="7734350" y="4130000"/>
            <a:ext cx="7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entropy</a:t>
            </a:r>
            <a:endParaRPr sz="1000"/>
          </a:p>
        </p:txBody>
      </p:sp>
      <p:cxnSp>
        <p:nvCxnSpPr>
          <p:cNvPr id="234" name="Google Shape;234;p21"/>
          <p:cNvCxnSpPr>
            <a:stCxn id="224" idx="3"/>
            <a:endCxn id="225" idx="1"/>
          </p:cNvCxnSpPr>
          <p:nvPr/>
        </p:nvCxnSpPr>
        <p:spPr>
          <a:xfrm rot="10800000" flipH="1">
            <a:off x="5221200" y="2700750"/>
            <a:ext cx="707400" cy="86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21"/>
          <p:cNvCxnSpPr>
            <a:stCxn id="224" idx="3"/>
            <a:endCxn id="226" idx="1"/>
          </p:cNvCxnSpPr>
          <p:nvPr/>
        </p:nvCxnSpPr>
        <p:spPr>
          <a:xfrm rot="10800000" flipH="1">
            <a:off x="5221200" y="3250650"/>
            <a:ext cx="7074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21"/>
          <p:cNvCxnSpPr>
            <a:stCxn id="224" idx="3"/>
            <a:endCxn id="227" idx="1"/>
          </p:cNvCxnSpPr>
          <p:nvPr/>
        </p:nvCxnSpPr>
        <p:spPr>
          <a:xfrm>
            <a:off x="5221200" y="3569250"/>
            <a:ext cx="707400" cy="73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" name="Google Shape;237;p21"/>
          <p:cNvSpPr txBox="1"/>
          <p:nvPr/>
        </p:nvSpPr>
        <p:spPr>
          <a:xfrm>
            <a:off x="6170850" y="3574875"/>
            <a:ext cx="6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…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665</Words>
  <Application>Microsoft Office PowerPoint</Application>
  <PresentationFormat>On-screen Show (16:9)</PresentationFormat>
  <Paragraphs>234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pipeline:</vt:lpstr>
      <vt:lpstr>pipeline:</vt:lpstr>
      <vt:lpstr>pipeline:</vt:lpstr>
      <vt:lpstr>PowerPoint Presentation</vt:lpstr>
      <vt:lpstr>PowerPoint Presentation</vt:lpstr>
      <vt:lpstr>PowerPoint Presentation</vt:lpstr>
      <vt:lpstr>pipeline:</vt:lpstr>
      <vt:lpstr>PowerPoint Presentation</vt:lpstr>
      <vt:lpstr>pipeline:</vt:lpstr>
      <vt:lpstr>pipeline:</vt:lpstr>
      <vt:lpstr>PowerPoint Presentation</vt:lpstr>
      <vt:lpstr>Entropy Pipeline:</vt:lpstr>
      <vt:lpstr>In-class      Out-of-class   </vt:lpstr>
      <vt:lpstr>PowerPoint Presentation</vt:lpstr>
      <vt:lpstr>In Production</vt:lpstr>
      <vt:lpstr>PowerPoint Presentation</vt:lpstr>
      <vt:lpstr>More Experiment</vt:lpstr>
      <vt:lpstr>pipeline:</vt:lpstr>
      <vt:lpstr>Entropy Pipeline: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pipeline:</dc:title>
  <cp:lastModifiedBy>Ahmed, Muhammad Ammar (IT DA AL L2)</cp:lastModifiedBy>
  <cp:revision>12</cp:revision>
  <dcterms:modified xsi:type="dcterms:W3CDTF">2022-05-01T11:34:22Z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59b6cd5-d141-4a33-8bf1-0ca04484304f_Enabled">
    <vt:lpwstr>true</vt:lpwstr>
  </property>
  <property fmtid="{D5CDD505-2E9C-101B-9397-08002B2CF9AE}" pid="3" name="MSIP_Label_a59b6cd5-d141-4a33-8bf1-0ca04484304f_SetDate">
    <vt:lpwstr>2022-05-01T11:34:22Z</vt:lpwstr>
  </property>
  <property fmtid="{D5CDD505-2E9C-101B-9397-08002B2CF9AE}" pid="4" name="MSIP_Label_a59b6cd5-d141-4a33-8bf1-0ca04484304f_Method">
    <vt:lpwstr>Standard</vt:lpwstr>
  </property>
  <property fmtid="{D5CDD505-2E9C-101B-9397-08002B2CF9AE}" pid="5" name="MSIP_Label_a59b6cd5-d141-4a33-8bf1-0ca04484304f_Name">
    <vt:lpwstr>restricted-default</vt:lpwstr>
  </property>
  <property fmtid="{D5CDD505-2E9C-101B-9397-08002B2CF9AE}" pid="6" name="MSIP_Label_a59b6cd5-d141-4a33-8bf1-0ca04484304f_SiteId">
    <vt:lpwstr>38ae3bcd-9579-4fd4-adda-b42e1495d55a</vt:lpwstr>
  </property>
  <property fmtid="{D5CDD505-2E9C-101B-9397-08002B2CF9AE}" pid="7" name="MSIP_Label_a59b6cd5-d141-4a33-8bf1-0ca04484304f_ActionId">
    <vt:lpwstr>9df107a2-4402-4802-910a-8b79cee2843e</vt:lpwstr>
  </property>
  <property fmtid="{D5CDD505-2E9C-101B-9397-08002B2CF9AE}" pid="8" name="MSIP_Label_a59b6cd5-d141-4a33-8bf1-0ca04484304f_ContentBits">
    <vt:lpwstr>0</vt:lpwstr>
  </property>
  <property fmtid="{D5CDD505-2E9C-101B-9397-08002B2CF9AE}" pid="9" name="Document_Confidentiality">
    <vt:lpwstr>Restricted</vt:lpwstr>
  </property>
</Properties>
</file>